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3" r:id="rId4"/>
  </p:sldMasterIdLst>
  <p:notesMasterIdLst>
    <p:notesMasterId r:id="rId12"/>
  </p:notesMasterIdLst>
  <p:handoutMasterIdLst>
    <p:handoutMasterId r:id="rId13"/>
  </p:handoutMasterIdLst>
  <p:sldIdLst>
    <p:sldId id="257" r:id="rId5"/>
    <p:sldId id="258" r:id="rId6"/>
    <p:sldId id="259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 rtl="0">
      <a:defRPr lang="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B046D132-4FBB-40BD-97E0-04933C6C6007}">
          <p14:sldIdLst>
            <p14:sldId id="257"/>
            <p14:sldId id="258"/>
            <p14:sldId id="259"/>
            <p14:sldId id="261"/>
          </p14:sldIdLst>
        </p14:section>
        <p14:section name="Névtelen szakasz" id="{4FA8A425-21B2-4815-ABB3-99E1A7C04477}">
          <p14:sldIdLst>
            <p14:sldId id="262"/>
            <p14:sldId id="263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19" autoAdjust="0"/>
  </p:normalViewPr>
  <p:slideViewPr>
    <p:cSldViewPr snapToGrid="0">
      <p:cViewPr varScale="1">
        <p:scale>
          <a:sx n="92" d="100"/>
          <a:sy n="92" d="100"/>
        </p:scale>
        <p:origin x="4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CF892-9CC0-4DB4-9249-8F976063267D}" type="datetimeFigureOut">
              <a:rPr lang="hu-HU" smtClean="0"/>
              <a:t>2021.01.11.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6B560-36AE-4FF4-9E63-208B480843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8557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2417E-1597-489F-B5CA-ED3D6D57CF4C}" type="datetimeFigureOut">
              <a:rPr lang="hu-HU" smtClean="0"/>
              <a:t>2021.01.11.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76734-A936-416D-A506-BA7AB2B59A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7581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676734-A936-416D-A506-BA7AB2B59A92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1800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=""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>
              <a:latin typeface="Calibri" panose="020F0502020204030204" pitchFamily="34" charset="0"/>
            </a:endParaRPr>
          </a:p>
        </p:txBody>
      </p:sp>
      <p:sp useBgFill="1">
        <p:nvSpPr>
          <p:cNvPr id="10" name="Téglalap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Téglalap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Téglalap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Csoport 6">
            <a:extLst>
              <a:ext uri="{FF2B5EF4-FFF2-40B4-BE49-F238E27FC236}">
                <a16:creationId xmlns=""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Egyenes összekötő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 noProof="0"/>
              <a:t>Kattintson ide az alcím mintájának szerkesztéséhez</a:t>
            </a:r>
            <a:endParaRPr lang="hu-HU" noProof="0" dirty="0"/>
          </a:p>
        </p:txBody>
      </p:sp>
      <p:sp>
        <p:nvSpPr>
          <p:cNvPr id="20" name="Dátum helye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901697BF-2CF3-4651-BA55-386C707C1B5E}" type="datetime1">
              <a:rPr lang="hu-HU" noProof="0" smtClean="0"/>
              <a:t>2021.01.11.</a:t>
            </a:fld>
            <a:endParaRPr lang="hu-HU" noProof="0" dirty="0"/>
          </a:p>
        </p:txBody>
      </p:sp>
      <p:sp>
        <p:nvSpPr>
          <p:cNvPr id="21" name="Élőláb helye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22" name="Dia számának helye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321478-931B-49EF-A92A-707D8853EF3D}" type="datetime1">
              <a:rPr lang="hu-HU" noProof="0" smtClean="0"/>
              <a:t>2021.01.11.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6AF256-7F8B-4700-A08D-67084EFEF9BB}" type="datetime1">
              <a:rPr lang="hu-HU" noProof="0" smtClean="0"/>
              <a:t>2021.01.11.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2D34F5-6F13-45D0-9666-EBBDFCBD502F}" type="datetime1">
              <a:rPr lang="hu-HU" noProof="0" smtClean="0"/>
              <a:t>2021.01.11.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>
            <a:extLst>
              <a:ext uri="{FF2B5EF4-FFF2-40B4-BE49-F238E27FC236}">
                <a16:creationId xmlns=""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>
              <a:latin typeface="Calibri" panose="020F0502020204030204" pitchFamily="34" charset="0"/>
            </a:endParaRPr>
          </a:p>
        </p:txBody>
      </p:sp>
      <p:sp useBgFill="1">
        <p:nvSpPr>
          <p:cNvPr id="23" name="Téglalap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Téglalap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Téglalap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grpSp>
        <p:nvGrpSpPr>
          <p:cNvPr id="16" name="Csoport 15">
            <a:extLst>
              <a:ext uri="{FF2B5EF4-FFF2-40B4-BE49-F238E27FC236}">
                <a16:creationId xmlns=""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Egyenes összekötő 16">
              <a:extLst>
                <a:ext uri="{FF2B5EF4-FFF2-40B4-BE49-F238E27FC236}">
                  <a16:creationId xmlns=""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>
              <a:extLst>
                <a:ext uri="{FF2B5EF4-FFF2-40B4-BE49-F238E27FC236}">
                  <a16:creationId xmlns=""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>
              <a:extLst>
                <a:ext uri="{FF2B5EF4-FFF2-40B4-BE49-F238E27FC236}">
                  <a16:creationId xmlns=""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915B91EB-DCDF-45CB-83A6-AE08FB7282AB}" type="datetime1">
              <a:rPr lang="hu-HU" noProof="0" smtClean="0"/>
              <a:t>2021.01.11.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80726D-3328-4C76-B81A-C76AEC17E1E3}" type="datetime1">
              <a:rPr lang="hu-HU" noProof="0" smtClean="0"/>
              <a:t>2021.01.11.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7591375-56E2-4E83-A311-77A25EBAA92C}" type="datetime1">
              <a:rPr lang="hu-HU" noProof="0" smtClean="0"/>
              <a:t>2021.01.11.</a:t>
            </a:fld>
            <a:endParaRPr lang="hu-HU" noProof="0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ABF1A7-6980-4867-8006-CAC387896666}" type="datetime1">
              <a:rPr lang="hu-HU" noProof="0" smtClean="0"/>
              <a:t>2021.01.11.</a:t>
            </a:fld>
            <a:endParaRPr lang="hu-HU" noProof="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074555-CDE0-44BB-93D5-5148CEF04F91}" type="datetime1">
              <a:rPr lang="hu-HU" noProof="0" smtClean="0"/>
              <a:t>2021.01.11.</a:t>
            </a:fld>
            <a:endParaRPr lang="hu-HU" noProof="0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>
            <a:extLst>
              <a:ext uri="{FF2B5EF4-FFF2-40B4-BE49-F238E27FC236}">
                <a16:creationId xmlns=""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églalap 12">
            <a:extLst>
              <a:ext uri="{FF2B5EF4-FFF2-40B4-BE49-F238E27FC236}">
                <a16:creationId xmlns=""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214D36BC-65CF-40AA-90F5-CDB41E2F1CEC}" type="datetime1">
              <a:rPr lang="hu-HU" noProof="0" smtClean="0"/>
              <a:t>2021.01.11.</a:t>
            </a:fld>
            <a:endParaRPr lang="hu-HU" noProof="0" dirty="0"/>
          </a:p>
        </p:txBody>
      </p:sp>
      <p:sp>
        <p:nvSpPr>
          <p:cNvPr id="9" name="Élőláb helye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hu-HU" noProof="0" dirty="0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=""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Kép helyőrzője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EB88C92A-A8DF-42C2-A8F7-42C1AB7B7D3F}" type="datetime1">
              <a:rPr lang="hu-HU" noProof="0" smtClean="0"/>
              <a:t>2021.01.11.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l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12" name="Téglalap 11">
            <a:extLst>
              <a:ext uri="{FF2B5EF4-FFF2-40B4-BE49-F238E27FC236}">
                <a16:creationId xmlns=""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Téglalap 8">
            <a:extLst>
              <a:ext uri="{FF2B5EF4-FFF2-40B4-BE49-F238E27FC236}">
                <a16:creationId xmlns=""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>
              <a:latin typeface="Calibri" panose="020F050202020403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Téglalap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hu-HU" noProof="0" dirty="0"/>
              <a:t>Kattintson a mintacím stílusának szerkesztéséhez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5777C81-9BA3-48B9-A3B6-B100831DA20D}" type="datetime1">
              <a:rPr lang="hu-HU" noProof="0" smtClean="0"/>
              <a:t>2021.01.11.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4B7E4EF-A1BD-40F4-AB7B-04F084DD991D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Calibri Light" panose="020F0302020204030204" pitchFamily="34" charset="0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hyperlink" Target="http://palyaorientacio.szfszc.hu/wp-content/uploads/2021/01/Bevezet%C3%A9s-a-p%C3%A1lyaorienti%C3%B3ba-narr%C3%A1lt-v%C3%A1ltozat-%C3%BAj.ppt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bsztrakt kép">
            <a:extLst>
              <a:ext uri="{FF2B5EF4-FFF2-40B4-BE49-F238E27FC236}">
                <a16:creationId xmlns=""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4" name="Téglalap 59">
            <a:extLst>
              <a:ext uri="{FF2B5EF4-FFF2-40B4-BE49-F238E27FC236}">
                <a16:creationId xmlns="" xmlns:a16="http://schemas.microsoft.com/office/drawing/2014/main" id="{2644B391-9BFE-445C-A9EC-F544BB85FB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Téglalap 61">
            <a:extLst>
              <a:ext uri="{FF2B5EF4-FFF2-40B4-BE49-F238E27FC236}">
                <a16:creationId xmlns="" xmlns:a16="http://schemas.microsoft.com/office/drawing/2014/main" id="{80F26E69-87D9-4655-AE7B-280A87AA3C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Cím 1">
            <a:extLst>
              <a:ext uri="{FF2B5EF4-FFF2-40B4-BE49-F238E27FC236}">
                <a16:creationId xmlns=""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 rtlCol="0">
            <a:normAutofit/>
          </a:bodyPr>
          <a:lstStyle/>
          <a:p>
            <a:r>
              <a:rPr lang="hu-HU" sz="4400" b="1" dirty="0">
                <a:solidFill>
                  <a:schemeClr val="tx1"/>
                </a:solidFill>
              </a:rPr>
              <a:t>Bevezetés a pálya-</a:t>
            </a:r>
            <a:br>
              <a:rPr lang="hu-HU" sz="4400" b="1" dirty="0">
                <a:solidFill>
                  <a:schemeClr val="tx1"/>
                </a:solidFill>
              </a:rPr>
            </a:br>
            <a:r>
              <a:rPr lang="hu-HU" sz="4400" b="1" dirty="0">
                <a:solidFill>
                  <a:schemeClr val="tx1"/>
                </a:solidFill>
              </a:rPr>
              <a:t>orientációba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=""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3990546"/>
            <a:ext cx="4775075" cy="892350"/>
          </a:xfrm>
        </p:spPr>
        <p:txBody>
          <a:bodyPr rtlCol="0">
            <a:noAutofit/>
          </a:bodyPr>
          <a:lstStyle/>
          <a:p>
            <a:pPr rtl="0"/>
            <a:r>
              <a:rPr lang="hu-HU" sz="2800" dirty="0">
                <a:solidFill>
                  <a:srgbClr val="002060"/>
                </a:solidFill>
              </a:rPr>
              <a:t>Tegyük mérlegre ami fontos lehet!</a:t>
            </a:r>
          </a:p>
        </p:txBody>
      </p:sp>
      <p:pic>
        <p:nvPicPr>
          <p:cNvPr id="10" name="Rögzített hang">
            <a:hlinkClick r:id="" action="ppaction://media"/>
            <a:extLst>
              <a:ext uri="{FF2B5EF4-FFF2-40B4-BE49-F238E27FC236}">
                <a16:creationId xmlns="" xmlns:a16="http://schemas.microsoft.com/office/drawing/2014/main" id="{C2BEC8CC-5F58-4C6C-8E5E-2E9564A3D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="" xmlns:a16="http://schemas.microsoft.com/office/drawing/2014/main" id="{DCB42E2B-24DE-4916-8D8A-84676634D14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6"/>
          <a:srcRect t="15554" b="15554"/>
          <a:stretch/>
        </p:blipFill>
        <p:spPr/>
      </p:pic>
      <p:sp>
        <p:nvSpPr>
          <p:cNvPr id="6" name="Cím 5">
            <a:extLst>
              <a:ext uri="{FF2B5EF4-FFF2-40B4-BE49-F238E27FC236}">
                <a16:creationId xmlns="" xmlns:a16="http://schemas.microsoft.com/office/drawing/2014/main" id="{A3639A7F-7ED4-44F9-A6F9-75A08CFCA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78302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a szakmákra koncentrálj. Te vagy az első!</a:t>
            </a:r>
          </a:p>
        </p:txBody>
      </p:sp>
      <p:sp>
        <p:nvSpPr>
          <p:cNvPr id="7" name="Szöveg helye 6">
            <a:extLst>
              <a:ext uri="{FF2B5EF4-FFF2-40B4-BE49-F238E27FC236}">
                <a16:creationId xmlns="" xmlns:a16="http://schemas.microsoft.com/office/drawing/2014/main" id="{81CE7C95-5FA8-48CD-BAFC-C6B063696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718032"/>
            <a:ext cx="3144774" cy="3179847"/>
          </a:xfrm>
        </p:spPr>
        <p:txBody>
          <a:bodyPr>
            <a:no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A szakmák megismerése csak későbbi feladat. Előbb ismerd meg a pályaorientációt!</a:t>
            </a: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="" xmlns:a16="http://schemas.microsoft.com/office/drawing/2014/main" id="{8102A8B2-C418-478D-856C-C08065B50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="" xmlns:a16="http://schemas.microsoft.com/office/drawing/2014/main" id="{159F2EE3-B283-4A61-BC10-EE651E0316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8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helye 5">
            <a:extLst>
              <a:ext uri="{FF2B5EF4-FFF2-40B4-BE49-F238E27FC236}">
                <a16:creationId xmlns="" xmlns:a16="http://schemas.microsoft.com/office/drawing/2014/main" id="{38141794-0A47-468B-BCB9-5C8FFCABF3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7366" r="7366"/>
          <a:stretch>
            <a:fillRect/>
          </a:stretch>
        </p:blipFill>
        <p:spPr/>
      </p:pic>
      <p:sp>
        <p:nvSpPr>
          <p:cNvPr id="3" name="Cím 2">
            <a:extLst>
              <a:ext uri="{FF2B5EF4-FFF2-40B4-BE49-F238E27FC236}">
                <a16:creationId xmlns="" xmlns:a16="http://schemas.microsoft.com/office/drawing/2014/main" id="{A712A9CF-9B37-4DFD-8ACC-3ECD04013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Minden szakmáról tudunk mindent, de …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="" xmlns:a16="http://schemas.microsoft.com/office/drawing/2014/main" id="{649FDBC4-8703-4FF1-8896-81269EF4D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…  </a:t>
            </a:r>
            <a:r>
              <a:rPr lang="hu-HU" sz="2800" b="1" dirty="0">
                <a:solidFill>
                  <a:srgbClr val="FF0000"/>
                </a:solidFill>
              </a:rPr>
              <a:t>nem ismerünk Téged. </a:t>
            </a:r>
          </a:p>
          <a:p>
            <a:r>
              <a:rPr lang="hu-HU" sz="2800" b="1" dirty="0">
                <a:solidFill>
                  <a:srgbClr val="FF0000"/>
                </a:solidFill>
              </a:rPr>
              <a:t>Ahhoz, hogy segíthessünk, először azt kell megtudni, hogyan gondolkodsz a pályaválasztási döntés előkészítéséről.</a:t>
            </a: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="" xmlns:a16="http://schemas.microsoft.com/office/drawing/2014/main" id="{82267A0E-8129-42C7-BA75-CAC738108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4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helye 5">
            <a:extLst>
              <a:ext uri="{FF2B5EF4-FFF2-40B4-BE49-F238E27FC236}">
                <a16:creationId xmlns="" xmlns:a16="http://schemas.microsoft.com/office/drawing/2014/main" id="{7AD09BA9-56BB-444B-97D6-12ABAD292C6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3235" b="3235"/>
          <a:stretch>
            <a:fillRect/>
          </a:stretch>
        </p:blipFill>
        <p:spPr/>
      </p:pic>
      <p:sp>
        <p:nvSpPr>
          <p:cNvPr id="3" name="Cím 2">
            <a:extLst>
              <a:ext uri="{FF2B5EF4-FFF2-40B4-BE49-F238E27FC236}">
                <a16:creationId xmlns="" xmlns:a16="http://schemas.microsoft.com/office/drawing/2014/main" id="{587BA3F8-9669-437A-9130-830883F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208518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Mérlegeld a szempontjaidat!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="" xmlns:a16="http://schemas.microsoft.com/office/drawing/2014/main" id="{421B434D-C26E-4608-8C56-B5DE599F8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114025"/>
            <a:ext cx="3144774" cy="4278385"/>
          </a:xfrm>
        </p:spPr>
        <p:txBody>
          <a:bodyPr>
            <a:normAutofit lnSpcReduction="10000"/>
          </a:bodyPr>
          <a:lstStyle/>
          <a:p>
            <a:r>
              <a:rPr lang="hu-HU" sz="2000" b="1" dirty="0">
                <a:solidFill>
                  <a:srgbClr val="FF0000"/>
                </a:solidFill>
              </a:rPr>
              <a:t>Hogy a mérlegelés a lehető megbízhatóbb legyen, most egy egyszerű, gyors, és kipróbált eszközt kínálunk.</a:t>
            </a:r>
          </a:p>
          <a:p>
            <a:r>
              <a:rPr lang="hu-HU" sz="2000" b="1" dirty="0">
                <a:solidFill>
                  <a:srgbClr val="FF0000"/>
                </a:solidFill>
              </a:rPr>
              <a:t>Ha követed az útmutatót, sokat megtudhatsz a pályaorientáció lényegéről. Ez pedig nagy segítség a választáshoz. De még csak az első lépés!</a:t>
            </a:r>
            <a:endParaRPr lang="hu-HU" sz="1100" b="1" dirty="0"/>
          </a:p>
          <a:p>
            <a:endParaRPr lang="hu-HU" sz="1100" b="1" dirty="0"/>
          </a:p>
          <a:p>
            <a:r>
              <a:rPr lang="hu-HU" sz="1100" b="1" dirty="0"/>
              <a:t>A Szent István Király Múzeum Hetedhét Játékmúzeum képe.</a:t>
            </a:r>
          </a:p>
        </p:txBody>
      </p:sp>
      <p:pic>
        <p:nvPicPr>
          <p:cNvPr id="7" name="Rögzített hang">
            <a:hlinkClick r:id="" action="ppaction://media"/>
            <a:extLst>
              <a:ext uri="{FF2B5EF4-FFF2-40B4-BE49-F238E27FC236}">
                <a16:creationId xmlns="" xmlns:a16="http://schemas.microsoft.com/office/drawing/2014/main" id="{41EDAAEB-0828-428B-8AB6-C2E2777C8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6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="" xmlns:a16="http://schemas.microsoft.com/office/drawing/2014/main" id="{ABE2E8AB-3A97-4967-8098-7FBA62ACC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85538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Mik kerülnek mérlegre az első sorozatban?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="" xmlns:a16="http://schemas.microsoft.com/office/drawing/2014/main" id="{D648D51F-985B-4026-9534-A81F558CB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85519"/>
            <a:ext cx="10058400" cy="4706224"/>
          </a:xfrm>
        </p:spPr>
        <p:txBody>
          <a:bodyPr>
            <a:normAutofit/>
          </a:bodyPr>
          <a:lstStyle/>
          <a:p>
            <a:pPr lvl="0"/>
            <a:r>
              <a:rPr lang="hu-HU" sz="2400" b="1" i="1" dirty="0"/>
              <a:t>Mit várunk el az általános iskolától a pályaválasztáshoz?</a:t>
            </a:r>
            <a:endParaRPr lang="hu-HU" sz="2400" b="1" dirty="0"/>
          </a:p>
          <a:p>
            <a:pPr lvl="0"/>
            <a:r>
              <a:rPr lang="hu-HU" sz="2400" b="1" i="1" dirty="0"/>
              <a:t>Mik vannak nagyobb hatással az egyéni pályasikerre?</a:t>
            </a:r>
            <a:endParaRPr lang="hu-HU" sz="2400" b="1" dirty="0"/>
          </a:p>
          <a:p>
            <a:pPr lvl="0"/>
            <a:r>
              <a:rPr lang="hu-HU" sz="2400" b="1" i="1" dirty="0"/>
              <a:t>Mi veszélyezteti jobban a lemorzsolódást vagy gyengíti a tanulmányi teljesítményt a továbbtanulás során?</a:t>
            </a:r>
            <a:endParaRPr lang="hu-HU" sz="2400" b="1" dirty="0"/>
          </a:p>
          <a:p>
            <a:pPr lvl="0"/>
            <a:r>
              <a:rPr lang="hu-HU" sz="2400" b="1" i="1" dirty="0"/>
              <a:t>Mindegyik lehetőség fontos és hasznos, de melyiket nem szabad semmiképpen kihagyni?</a:t>
            </a:r>
            <a:endParaRPr lang="hu-HU" sz="2400" b="1" dirty="0"/>
          </a:p>
          <a:p>
            <a:pPr lvl="0"/>
            <a:r>
              <a:rPr lang="hu-HU" sz="2400" b="1" i="1" dirty="0"/>
              <a:t>Milyen munkakörnyezetben szeretnék dolgozni?</a:t>
            </a:r>
            <a:endParaRPr lang="hu-HU" sz="2400" b="1" dirty="0"/>
          </a:p>
          <a:p>
            <a:pPr lvl="0"/>
            <a:r>
              <a:rPr lang="hu-HU" sz="2400" b="1" i="1" dirty="0"/>
              <a:t>Kire hallgatok inkább, kiben bízom jobban? 1.</a:t>
            </a:r>
            <a:endParaRPr lang="hu-HU" sz="2400" b="1" dirty="0"/>
          </a:p>
          <a:p>
            <a:pPr marL="0" indent="0" algn="r">
              <a:buNone/>
            </a:pPr>
            <a:r>
              <a:rPr lang="hu-HU" sz="2000" b="1" dirty="0">
                <a:solidFill>
                  <a:srgbClr val="FF0000"/>
                </a:solidFill>
              </a:rPr>
              <a:t>Folytatás a következő képen:</a:t>
            </a: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="" xmlns:a16="http://schemas.microsoft.com/office/drawing/2014/main" id="{96CC67DE-A3CC-4C79-8698-46E827266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47C29AB0-CD57-42D0-9DB6-157DCB8C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699645"/>
          </a:xfrm>
        </p:spPr>
        <p:txBody>
          <a:bodyPr/>
          <a:lstStyle/>
          <a:p>
            <a:r>
              <a:rPr lang="hu-HU" dirty="0"/>
              <a:t>Az előző folytatása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7FF80CB9-5530-4383-8AAA-87AD10312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434517"/>
            <a:ext cx="10058400" cy="4899171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hu-HU" sz="2400" b="1" i="1" dirty="0"/>
              <a:t>Kire hallgatok inkább, kiben bízom jobban? 2.</a:t>
            </a:r>
            <a:r>
              <a:rPr lang="hu-HU" sz="2400" b="1" dirty="0"/>
              <a:t> (</a:t>
            </a:r>
            <a:r>
              <a:rPr lang="hu-HU" sz="2400" b="1" i="1" dirty="0"/>
              <a:t>A személyes tapasztalatok, benyomások jelentősége)</a:t>
            </a:r>
            <a:endParaRPr lang="hu-HU" sz="2400" b="1" dirty="0"/>
          </a:p>
          <a:p>
            <a:pPr lvl="0"/>
            <a:r>
              <a:rPr lang="hu-HU" sz="2400" b="1" i="1" dirty="0"/>
              <a:t>Mi lesz a fontosabb, ha már dolgozom? </a:t>
            </a:r>
            <a:endParaRPr lang="hu-HU" sz="2400" b="1" dirty="0"/>
          </a:p>
          <a:p>
            <a:pPr lvl="0"/>
            <a:r>
              <a:rPr lang="hu-HU" sz="2400" b="1" i="1" dirty="0"/>
              <a:t>Melyik fizikai és idegrendszeri igénybevételt vállalom inkább?</a:t>
            </a:r>
            <a:endParaRPr lang="hu-HU" sz="2400" b="1" dirty="0"/>
          </a:p>
          <a:p>
            <a:pPr lvl="0"/>
            <a:r>
              <a:rPr lang="hu-HU" sz="2400" b="1" i="1" dirty="0"/>
              <a:t>Melyik tanulmányi területre akarom inkább alapozni a továbbtanulást és a foglalkozásomat?</a:t>
            </a:r>
            <a:endParaRPr lang="hu-HU" sz="2400" b="1" dirty="0"/>
          </a:p>
          <a:p>
            <a:pPr lvl="0"/>
            <a:r>
              <a:rPr lang="hu-HU" sz="2400" b="1" i="1" dirty="0"/>
              <a:t>Melyik mozgásfajtákkal járó munkát szeretnék inkább? </a:t>
            </a:r>
            <a:endParaRPr lang="hu-HU" sz="2400" b="1" dirty="0"/>
          </a:p>
          <a:p>
            <a:pPr lvl="0"/>
            <a:r>
              <a:rPr lang="hu-HU" sz="2400" b="1" i="1" dirty="0"/>
              <a:t>Miben vagyok jó? </a:t>
            </a:r>
            <a:endParaRPr lang="hu-HU" sz="2400" b="1" dirty="0"/>
          </a:p>
          <a:p>
            <a:pPr lvl="0"/>
            <a:r>
              <a:rPr lang="hu-HU" sz="2400" b="1" i="1" dirty="0"/>
              <a:t>Milyen hatásokat és veszélyeket vállalok inkább?</a:t>
            </a:r>
            <a:endParaRPr lang="hu-HU" sz="2400" b="1" dirty="0"/>
          </a:p>
          <a:p>
            <a:pPr lvl="0"/>
            <a:r>
              <a:rPr lang="hu-HU" sz="2400" b="1" i="1" dirty="0"/>
              <a:t>Milyen munkaterületen szeretnék dolgozni?</a:t>
            </a:r>
            <a:endParaRPr lang="hu-HU" sz="2400" b="1" dirty="0"/>
          </a:p>
          <a:p>
            <a:r>
              <a:rPr lang="hu-HU" sz="2400" b="1" dirty="0"/>
              <a:t>Jó tulajdonságaim </a:t>
            </a:r>
          </a:p>
          <a:p>
            <a:endParaRPr lang="hu-HU" dirty="0"/>
          </a:p>
        </p:txBody>
      </p:sp>
      <p:pic>
        <p:nvPicPr>
          <p:cNvPr id="4" name="Rögzített hang">
            <a:hlinkClick r:id="" action="ppaction://media"/>
            <a:extLst>
              <a:ext uri="{FF2B5EF4-FFF2-40B4-BE49-F238E27FC236}">
                <a16:creationId xmlns="" xmlns:a16="http://schemas.microsoft.com/office/drawing/2014/main" id="{AF2B9EEC-FAC3-4AB1-B2CF-528AF2DFB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Rögzített hang">
            <a:hlinkClick r:id="" action="ppaction://media"/>
            <a:extLst>
              <a:ext uri="{FF2B5EF4-FFF2-40B4-BE49-F238E27FC236}">
                <a16:creationId xmlns="" xmlns:a16="http://schemas.microsoft.com/office/drawing/2014/main" id="{023CC7E2-191E-451F-870C-2E75372150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3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350819" y="1668374"/>
            <a:ext cx="10723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hlinkClick r:id="rId4"/>
              </a:rPr>
              <a:t>http://palyaorientacio.szfszc.hu/wp-content/uploads/2020/12/Tegy%C3%BCk-m%C3%A9rlegre.pdf</a:t>
            </a:r>
            <a:endParaRPr lang="hu-HU" dirty="0"/>
          </a:p>
        </p:txBody>
      </p:sp>
      <p:pic>
        <p:nvPicPr>
          <p:cNvPr id="4" name="Kép helye 9">
            <a:extLst>
              <a:ext uri="{FF2B5EF4-FFF2-40B4-BE49-F238E27FC236}">
                <a16:creationId xmlns="" xmlns:a16="http://schemas.microsoft.com/office/drawing/2014/main" id="{407C584D-FB3A-4F16-979A-32AD251ABA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832" r="9832"/>
          <a:stretch>
            <a:fillRect/>
          </a:stretch>
        </p:blipFill>
        <p:spPr>
          <a:xfrm>
            <a:off x="3563550" y="2239520"/>
            <a:ext cx="4278532" cy="3548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5" name="Rögzített hang">
            <a:hlinkClick r:id="" action="ppaction://media"/>
            <a:extLst>
              <a:ext uri="{FF2B5EF4-FFF2-40B4-BE49-F238E27FC236}">
                <a16:creationId xmlns="" xmlns:a16="http://schemas.microsoft.com/office/drawing/2014/main" id="{C853B994-E9C9-4B65-B975-A1700E248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27886" y="2729344"/>
            <a:ext cx="609600" cy="60960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2992583" y="635563"/>
            <a:ext cx="51850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Kezdhetjük az összehasonlításokat?</a:t>
            </a:r>
          </a:p>
          <a:p>
            <a:pPr algn="ctr"/>
            <a:r>
              <a:rPr lang="hu-HU" sz="2400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Kattints az alábbi linkre!</a:t>
            </a:r>
            <a:endParaRPr lang="hu-HU" sz="2400" dirty="0">
              <a:solidFill>
                <a:schemeClr val="accent1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1059873" y="5989550"/>
            <a:ext cx="9091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Hamarosan rendelkezésre áll ehhez egy interaktív alkalmazás is.</a:t>
            </a:r>
          </a:p>
        </p:txBody>
      </p:sp>
    </p:spTree>
    <p:extLst>
      <p:ext uri="{BB962C8B-B14F-4D97-AF65-F5344CB8AC3E}">
        <p14:creationId xmlns:p14="http://schemas.microsoft.com/office/powerpoint/2010/main" val="238700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3B4769-201C-40A7-9F3E-7228E894FF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A34B9AE-80F6-4678-85A4-880061DED1AD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www.w3.org/XML/1998/namespace"/>
    <ds:schemaRef ds:uri="http://purl.org/dc/elements/1.1/"/>
    <ds:schemaRef ds:uri="http://schemas.microsoft.com/office/infopath/2007/PartnerControls"/>
    <ds:schemaRef ds:uri="71af3243-3dd4-4a8d-8c0d-dd76da1f02a5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992CA1C-6A19-4552-92F5-FFD773A3A0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{DA87145F-C36D-46FE-A89E-1EAAB9508D7C}tf56410444_wac</Template>
  <TotalTime>0</TotalTime>
  <Words>286</Words>
  <Application>Microsoft Office PowerPoint</Application>
  <PresentationFormat>Szélesvásznú</PresentationFormat>
  <Paragraphs>35</Paragraphs>
  <Slides>7</Slides>
  <Notes>1</Notes>
  <HiddenSlides>0</HiddenSlides>
  <MMClips>9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</vt:i4>
      </vt:variant>
    </vt:vector>
  </HeadingPairs>
  <TitlesOfParts>
    <vt:vector size="13" baseType="lpstr">
      <vt:lpstr>Arial</vt:lpstr>
      <vt:lpstr>Avenir Next LT Pro</vt:lpstr>
      <vt:lpstr>Calibri</vt:lpstr>
      <vt:lpstr>Calibri Light</vt:lpstr>
      <vt:lpstr>Garamond</vt:lpstr>
      <vt:lpstr>SavonVTI</vt:lpstr>
      <vt:lpstr>Bevezetés a pálya- orientációba</vt:lpstr>
      <vt:lpstr>Ne a szakmákra koncentrálj. Te vagy az első!</vt:lpstr>
      <vt:lpstr>Minden szakmáról tudunk mindent, de …</vt:lpstr>
      <vt:lpstr>Mérlegeld a szempontjaidat!</vt:lpstr>
      <vt:lpstr>Mik kerülnek mérlegre az első sorozatban?</vt:lpstr>
      <vt:lpstr>Az előző folytatása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2020-07-23T06:20:31Z</dcterms:created>
  <dcterms:modified xsi:type="dcterms:W3CDTF">2021-01-11T09:08:12Z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